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971D0CD-1AAD-404B-B087-6225E1E9545E}">
  <a:tblStyle styleId="{5971D0CD-1AAD-404B-B087-6225E1E9545E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Amazing Travel Adventures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Test visa requirements and if you risk zika, in one click.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Rafael.js &amp; Mapael.js (cont.)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94325" y="881425"/>
            <a:ext cx="2962800" cy="3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 sz="1200">
                <a:solidFill>
                  <a:srgbClr val="333333"/>
                </a:solidFill>
              </a:rPr>
              <a:t>The pre-made legend is an object which you can then fill with data points for your country elements to match.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-"/>
            </a:pPr>
            <a:r>
              <a:rPr lang="en" sz="1200">
                <a:solidFill>
                  <a:srgbClr val="333333"/>
                </a:solidFill>
              </a:rPr>
              <a:t>The legend allows you to manipulate the CSS via the legend object, for example, by setting the color for any countries that match the value property.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-"/>
            </a:pPr>
            <a:r>
              <a:rPr lang="en" sz="1200">
                <a:solidFill>
                  <a:srgbClr val="333333"/>
                </a:solidFill>
              </a:rPr>
              <a:t>IT JUST WORKS. SYNTACTIC SUGAR BABY!!!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EEEEE"/>
              </a:highlight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100" y="881425"/>
            <a:ext cx="5302051" cy="41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Vectors/Countries API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450" y="1001300"/>
            <a:ext cx="5485400" cy="385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98250" y="878175"/>
            <a:ext cx="30000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 sz="1200">
                <a:solidFill>
                  <a:srgbClr val="333333"/>
                </a:solidFill>
              </a:rPr>
              <a:t>Each vector-country gets its own object with a value.  If the value matches the value in the legend, the country will turn the color set in the legend.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-"/>
            </a:pPr>
            <a:r>
              <a:rPr lang="en" sz="1200">
                <a:solidFill>
                  <a:srgbClr val="333333"/>
                </a:solidFill>
              </a:rPr>
              <a:t>Each object also comes with a tooltip which appears above the country when the user hovers over it, to display additional information.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-"/>
            </a:pPr>
            <a:r>
              <a:rPr lang="en" sz="1200">
                <a:solidFill>
                  <a:srgbClr val="333333"/>
                </a:solidFill>
              </a:rPr>
              <a:t>In our case, we could have the tooltip display additional, detailed visa information specific to that country.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NY Times API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475" y="973975"/>
            <a:ext cx="5654123" cy="404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98250" y="832425"/>
            <a:ext cx="3000000" cy="25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-"/>
            </a:pPr>
            <a:r>
              <a:rPr lang="en" sz="1200">
                <a:solidFill>
                  <a:srgbClr val="333333"/>
                </a:solidFill>
              </a:rPr>
              <a:t>On click, the data-id is passed on to the New York Times API, in order to allow our users to view current news for their desired country.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-"/>
            </a:pPr>
            <a:r>
              <a:rPr lang="en" sz="1200">
                <a:solidFill>
                  <a:srgbClr val="333333"/>
                </a:solidFill>
              </a:rPr>
              <a:t>The first thing we do is clear any prior data from the page, then we load the new data, which provides the user hyperlinks to relevant articles.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Flickr API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450" y="875474"/>
            <a:ext cx="5904400" cy="406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-65650" y="766050"/>
            <a:ext cx="2845500" cy="25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-"/>
            </a:pPr>
            <a:r>
              <a:rPr lang="en" sz="1200">
                <a:solidFill>
                  <a:srgbClr val="333333"/>
                </a:solidFill>
              </a:rPr>
              <a:t>On click, the data-id is passed on to the Flickr API, in order to allow our users to view images of people and places related to that country.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-"/>
            </a:pPr>
            <a:r>
              <a:rPr lang="en" sz="1200">
                <a:solidFill>
                  <a:srgbClr val="333333"/>
                </a:solidFill>
              </a:rPr>
              <a:t>The images are mobile-friendly, and in future updates, filters will be added, to prevent certain images from loading up.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Firebase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28625" y="899050"/>
            <a:ext cx="30945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98250" y="757900"/>
            <a:ext cx="3418500" cy="4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// Updating FB Database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After the input to the submit form has been validated, we create an empty object (line 1484), inputting the name (Line 1485) and (Line 1487).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Challenge setting the key, required creating an object (Shout out to Alan line 1450)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Updating Firebase: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Stored child created and stored in a variable (1489)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Set key and value at (1490)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Update FB Database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BOOM goes the dynamie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// Dynamically Present Comments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Lines 1502 dynamically create table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For in loop goes through objects and prints key and key values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625" y="783200"/>
            <a:ext cx="5198076" cy="41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cxnSp>
        <p:nvCxnSpPr>
          <p:cNvPr id="175" name="Shape 175"/>
          <p:cNvCxnSpPr/>
          <p:nvPr/>
        </p:nvCxnSpPr>
        <p:spPr>
          <a:xfrm rot="10800000">
            <a:off x="680050" y="21524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76" name="Shape 176"/>
          <p:cNvSpPr txBox="1"/>
          <p:nvPr>
            <p:ph type="title"/>
          </p:nvPr>
        </p:nvSpPr>
        <p:spPr>
          <a:xfrm>
            <a:off x="727112" y="1893823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June 2016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727112" y="2151362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MVP launched to great fanfare..</a:t>
            </a:r>
          </a:p>
        </p:txBody>
      </p:sp>
      <p:cxnSp>
        <p:nvCxnSpPr>
          <p:cNvPr id="178" name="Shape 178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79" name="Shape 179"/>
          <p:cNvSpPr txBox="1"/>
          <p:nvPr>
            <p:ph type="title"/>
          </p:nvPr>
        </p:nvSpPr>
        <p:spPr>
          <a:xfrm>
            <a:off x="2161211" y="397419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August 2016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2161211" y="426421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1,000,000th user milestone.</a:t>
            </a:r>
          </a:p>
        </p:txBody>
      </p:sp>
      <p:cxnSp>
        <p:nvCxnSpPr>
          <p:cNvPr id="181" name="Shape 181"/>
          <p:cNvCxnSpPr/>
          <p:nvPr/>
        </p:nvCxnSpPr>
        <p:spPr>
          <a:xfrm rot="10800000">
            <a:off x="4232825" y="21453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82" name="Shape 182"/>
          <p:cNvSpPr txBox="1"/>
          <p:nvPr>
            <p:ph type="title"/>
          </p:nvPr>
        </p:nvSpPr>
        <p:spPr>
          <a:xfrm>
            <a:off x="4279887" y="189383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November 2016 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279887" y="215138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10,000,000th user milestone, fending off acquisition offers.</a:t>
            </a:r>
          </a:p>
        </p:txBody>
      </p:sp>
      <p:cxnSp>
        <p:nvCxnSpPr>
          <p:cNvPr id="184" name="Shape 184"/>
          <p:cNvCxnSpPr/>
          <p:nvPr/>
        </p:nvCxnSpPr>
        <p:spPr>
          <a:xfrm>
            <a:off x="4957475" y="337502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85" name="Shape 185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December 2016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Initial IPO on the NYSE.</a:t>
            </a:r>
          </a:p>
        </p:txBody>
      </p:sp>
      <p:cxnSp>
        <p:nvCxnSpPr>
          <p:cNvPr id="187" name="Shape 187"/>
          <p:cNvCxnSpPr/>
          <p:nvPr/>
        </p:nvCxnSpPr>
        <p:spPr>
          <a:xfrm rot="10800000">
            <a:off x="7080781" y="21453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88" name="Shape 188"/>
          <p:cNvSpPr txBox="1"/>
          <p:nvPr>
            <p:ph type="title"/>
          </p:nvPr>
        </p:nvSpPr>
        <p:spPr>
          <a:xfrm>
            <a:off x="7127836" y="189383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March 2017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7127836" y="215138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Acquire Facebook in a merger of equals to maximize synergies.</a:t>
            </a:r>
          </a:p>
        </p:txBody>
      </p:sp>
      <p:graphicFrame>
        <p:nvGraphicFramePr>
          <p:cNvPr id="190" name="Shape 190"/>
          <p:cNvGraphicFramePr/>
          <p:nvPr/>
        </p:nvGraphicFramePr>
        <p:xfrm>
          <a:off x="323100" y="29832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{5971D0CD-1AAD-404B-B087-6225E1E9545E}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Aug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Sep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Oct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Nov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Dec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Feb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Apr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91" name="Shape 191"/>
          <p:cNvCxnSpPr/>
          <p:nvPr/>
        </p:nvCxnSpPr>
        <p:spPr>
          <a:xfrm>
            <a:off x="8385050" y="3429183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92" name="Shape 192"/>
          <p:cNvSpPr txBox="1"/>
          <p:nvPr>
            <p:ph type="title"/>
          </p:nvPr>
        </p:nvSpPr>
        <p:spPr>
          <a:xfrm>
            <a:off x="7478012" y="4212928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May 2017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7478012" y="4515079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Roger accepts Philip’s Linkedin request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Steps</a:t>
            </a:r>
          </a:p>
        </p:txBody>
      </p:sp>
      <p:cxnSp>
        <p:nvCxnSpPr>
          <p:cNvPr id="199" name="Shape 199"/>
          <p:cNvCxnSpPr/>
          <p:nvPr/>
        </p:nvCxnSpPr>
        <p:spPr>
          <a:xfrm>
            <a:off x="905512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0" name="Shape 200"/>
          <p:cNvSpPr txBox="1"/>
          <p:nvPr>
            <p:ph type="title"/>
          </p:nvPr>
        </p:nvSpPr>
        <p:spPr>
          <a:xfrm>
            <a:off x="976112" y="192996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976100" y="2282400"/>
            <a:ext cx="2345099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Master mapael.js to expand our options for customization, delivering an optimal user experience.</a:t>
            </a:r>
          </a:p>
        </p:txBody>
      </p:sp>
      <p:cxnSp>
        <p:nvCxnSpPr>
          <p:cNvPr id="202" name="Shape 202"/>
          <p:cNvCxnSpPr/>
          <p:nvPr/>
        </p:nvCxnSpPr>
        <p:spPr>
          <a:xfrm>
            <a:off x="3395737" y="23555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3" name="Shape 203"/>
          <p:cNvSpPr txBox="1"/>
          <p:nvPr>
            <p:ph type="title"/>
          </p:nvPr>
        </p:nvSpPr>
        <p:spPr>
          <a:xfrm>
            <a:off x="3442812" y="1929950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442793" y="2219975"/>
            <a:ext cx="28479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Add individual data for each country in the tooltip. </a:t>
            </a:r>
          </a:p>
        </p:txBody>
      </p:sp>
      <p:cxnSp>
        <p:nvCxnSpPr>
          <p:cNvPr id="205" name="Shape 205"/>
          <p:cNvCxnSpPr/>
          <p:nvPr/>
        </p:nvCxnSpPr>
        <p:spPr>
          <a:xfrm>
            <a:off x="6446762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6" name="Shape 206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504620" y="2219975"/>
            <a:ext cx="2496599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Add a dropdown for each country, to make Adventures Abroad a global product.</a:t>
            </a:r>
          </a:p>
        </p:txBody>
      </p:sp>
      <p:grpSp>
        <p:nvGrpSpPr>
          <p:cNvPr id="208" name="Shape 208"/>
          <p:cNvGrpSpPr/>
          <p:nvPr/>
        </p:nvGrpSpPr>
        <p:grpSpPr>
          <a:xfrm>
            <a:off x="929030" y="3219673"/>
            <a:ext cx="6993308" cy="1520399"/>
            <a:chOff x="929030" y="3219673"/>
            <a:chExt cx="6993308" cy="1520399"/>
          </a:xfrm>
        </p:grpSpPr>
        <p:cxnSp>
          <p:nvCxnSpPr>
            <p:cNvPr id="209" name="Shape 209"/>
            <p:cNvCxnSpPr>
              <a:stCxn id="210" idx="6"/>
              <a:endCxn id="211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210" name="Shape 210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401939" y="3219673"/>
              <a:ext cx="1520399" cy="15203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 &amp; A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563150" y="572850"/>
            <a:ext cx="4119899" cy="399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Now it’s time for us to answer all your questions.  Shoot.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223" name="Shape 223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Thank you for your time.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Safe travels.</a:t>
            </a:r>
          </a:p>
        </p:txBody>
      </p:sp>
      <p:grpSp>
        <p:nvGrpSpPr>
          <p:cNvPr id="225" name="Shape 225"/>
          <p:cNvGrpSpPr/>
          <p:nvPr/>
        </p:nvGrpSpPr>
        <p:grpSpPr>
          <a:xfrm>
            <a:off x="5212393" y="864519"/>
            <a:ext cx="3307407" cy="3307407"/>
            <a:chOff x="5212393" y="864519"/>
            <a:chExt cx="3307407" cy="3307407"/>
          </a:xfrm>
        </p:grpSpPr>
        <p:sp>
          <p:nvSpPr>
            <p:cNvPr id="226" name="Shape 226"/>
            <p:cNvSpPr/>
            <p:nvPr/>
          </p:nvSpPr>
          <p:spPr>
            <a:xfrm>
              <a:off x="521239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5549484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5886575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22366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6075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89784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723493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757202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90911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8246200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21239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5549484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22366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56075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9784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723493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757202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790911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8246200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21239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5549484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5886575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22366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56075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89784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723493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757202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790911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246200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521239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5549484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886575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22366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656075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9784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723493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757202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790911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8246200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521239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22366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89784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757202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8246200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21239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5549484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5886575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22366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656075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689784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723493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757202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790911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8246200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21239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549484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5886575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622366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656075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89784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723493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757202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790911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8246200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521239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622366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689784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757202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8246200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521239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549484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886575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22366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656075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689784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723493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757202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790911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8246200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521239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549484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886575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22366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56075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89784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723493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757202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790911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8246200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4294967295" type="title"/>
          </p:nvPr>
        </p:nvSpPr>
        <p:spPr>
          <a:xfrm>
            <a:off x="311700" y="48900"/>
            <a:ext cx="8520600" cy="10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The A Team</a:t>
            </a:r>
          </a:p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1600"/>
              <a:t>This is a MVP. Just ship it, baby.</a:t>
            </a:r>
          </a:p>
        </p:txBody>
      </p:sp>
      <p:pic>
        <p:nvPicPr>
          <p:cNvPr descr="Corporate headshot of a man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92" y="131804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Corporate headshot of a woman"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928" y="1317907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>
            <p:ph idx="4294967295" type="title"/>
          </p:nvPr>
        </p:nvSpPr>
        <p:spPr>
          <a:xfrm>
            <a:off x="204051" y="2962199"/>
            <a:ext cx="2562000" cy="63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Philip Cooke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1800">
                <a:solidFill>
                  <a:schemeClr val="dk1"/>
                </a:solidFill>
              </a:rPr>
              <a:t>Sheep Herder</a:t>
            </a:r>
          </a:p>
        </p:txBody>
      </p:sp>
      <p:sp>
        <p:nvSpPr>
          <p:cNvPr id="78" name="Shape 78"/>
          <p:cNvSpPr txBox="1"/>
          <p:nvPr>
            <p:ph idx="4294967295" type="title"/>
          </p:nvPr>
        </p:nvSpPr>
        <p:spPr>
          <a:xfrm>
            <a:off x="3474928" y="3047794"/>
            <a:ext cx="2022300" cy="578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Adam Camacho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1800">
                <a:solidFill>
                  <a:schemeClr val="dk1"/>
                </a:solidFill>
              </a:rPr>
              <a:t>Lead Developer</a:t>
            </a:r>
          </a:p>
        </p:txBody>
      </p:sp>
      <p:sp>
        <p:nvSpPr>
          <p:cNvPr id="79" name="Shape 79"/>
          <p:cNvSpPr txBox="1"/>
          <p:nvPr>
            <p:ph idx="4294967295" type="body"/>
          </p:nvPr>
        </p:nvSpPr>
        <p:spPr>
          <a:xfrm>
            <a:off x="546192" y="3572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 adipiscing elit, sed do eiusmod tempor</a:t>
            </a:r>
          </a:p>
        </p:txBody>
      </p:sp>
      <p:sp>
        <p:nvSpPr>
          <p:cNvPr id="80" name="Shape 80"/>
          <p:cNvSpPr txBox="1"/>
          <p:nvPr>
            <p:ph idx="4294967295" type="body"/>
          </p:nvPr>
        </p:nvSpPr>
        <p:spPr>
          <a:xfrm>
            <a:off x="3474928" y="3572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 adipiscing elit, sed do eiusmod tempor</a:t>
            </a:r>
          </a:p>
        </p:txBody>
      </p:sp>
      <p:pic>
        <p:nvPicPr>
          <p:cNvPr descr="Corporate headshot of a man"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4939" y="131789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idx="4294967295" type="title"/>
          </p:nvPr>
        </p:nvSpPr>
        <p:spPr>
          <a:xfrm>
            <a:off x="6351901" y="3047800"/>
            <a:ext cx="22703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Pradeep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1800">
                <a:solidFill>
                  <a:schemeClr val="dk1"/>
                </a:solidFill>
              </a:rPr>
              <a:t>Director of Sublime</a:t>
            </a:r>
          </a:p>
        </p:txBody>
      </p:sp>
      <p:sp>
        <p:nvSpPr>
          <p:cNvPr id="83" name="Shape 83"/>
          <p:cNvSpPr txBox="1"/>
          <p:nvPr>
            <p:ph idx="4294967295" type="body"/>
          </p:nvPr>
        </p:nvSpPr>
        <p:spPr>
          <a:xfrm>
            <a:off x="6475939" y="3572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 adipiscing elit, sed do eiusmod tempor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type="title"/>
          </p:nvPr>
        </p:nvSpPr>
        <p:spPr>
          <a:xfrm>
            <a:off x="490250" y="488250"/>
            <a:ext cx="82839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Problem: </a:t>
            </a:r>
            <a:r>
              <a:rPr lang="en" sz="4800"/>
              <a:t>Where can I travel to? How long can I stay initially? How long can I extend my stay?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Current Pain Points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71900" y="2005500"/>
            <a:ext cx="2985900" cy="294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Currently, a traveler that wants to live abroad has to either research each country individually, or peruse incomplete, usually outdated, lists of countries.  This is inefficient, a comprehensive, visual interface is needed.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725" y="2005500"/>
            <a:ext cx="52563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1" name="Shape 101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Adventures Abroad’s solution to this problem is a comprehensive interface that empowers travelers with instant visual access to visa laws worldwide.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490250" y="488250"/>
            <a:ext cx="7873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technology: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rafael.js + firebase =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AWESOMESAUCE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Technology</a:t>
            </a:r>
          </a:p>
        </p:txBody>
      </p:sp>
      <p:sp>
        <p:nvSpPr>
          <p:cNvPr id="115" name="Shape 115"/>
          <p:cNvSpPr/>
          <p:nvPr/>
        </p:nvSpPr>
        <p:spPr>
          <a:xfrm>
            <a:off x="426925" y="925075"/>
            <a:ext cx="2514300" cy="60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Balsamiq</a:t>
            </a:r>
          </a:p>
        </p:txBody>
      </p:sp>
      <p:sp>
        <p:nvSpPr>
          <p:cNvPr id="116" name="Shape 116"/>
          <p:cNvSpPr/>
          <p:nvPr/>
        </p:nvSpPr>
        <p:spPr>
          <a:xfrm>
            <a:off x="426925" y="1670450"/>
            <a:ext cx="2514300" cy="60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rafael.js/ mapael.js</a:t>
            </a:r>
          </a:p>
        </p:txBody>
      </p:sp>
      <p:sp>
        <p:nvSpPr>
          <p:cNvPr id="117" name="Shape 117"/>
          <p:cNvSpPr/>
          <p:nvPr/>
        </p:nvSpPr>
        <p:spPr>
          <a:xfrm>
            <a:off x="426925" y="2415825"/>
            <a:ext cx="2514300" cy="60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bootstrap</a:t>
            </a:r>
          </a:p>
        </p:txBody>
      </p:sp>
      <p:sp>
        <p:nvSpPr>
          <p:cNvPr id="118" name="Shape 118"/>
          <p:cNvSpPr/>
          <p:nvPr/>
        </p:nvSpPr>
        <p:spPr>
          <a:xfrm>
            <a:off x="426925" y="3161200"/>
            <a:ext cx="2514300" cy="60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New York Times &amp; Flickr API</a:t>
            </a:r>
          </a:p>
        </p:txBody>
      </p:sp>
      <p:sp>
        <p:nvSpPr>
          <p:cNvPr id="119" name="Shape 119"/>
          <p:cNvSpPr/>
          <p:nvPr/>
        </p:nvSpPr>
        <p:spPr>
          <a:xfrm>
            <a:off x="426925" y="3906575"/>
            <a:ext cx="2514300" cy="60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Firebase</a:t>
            </a:r>
          </a:p>
        </p:txBody>
      </p:sp>
      <p:graphicFrame>
        <p:nvGraphicFramePr>
          <p:cNvPr id="120" name="Shape 120"/>
          <p:cNvGraphicFramePr/>
          <p:nvPr/>
        </p:nvGraphicFramePr>
        <p:xfrm>
          <a:off x="2991075" y="94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{5971D0CD-1AAD-404B-B087-6225E1E9545E}</a:tableStyleId>
              </a:tblPr>
              <a:tblGrid>
                <a:gridCol w="5597675"/>
              </a:tblGrid>
              <a:tr h="710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Balsamiq provided a quick, creative way to draft a mockup for a MVP.</a:t>
                      </a:r>
                    </a:p>
                  </a:txBody>
                  <a:tcPr marT="91425" marB="91425" marR="91425" marL="91425"/>
                </a:tc>
              </a:tr>
              <a:tr h="710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Satisfied the criteria for a new technology/library and allowed us to quickly and efficiently integrate a codebase with flexible options.</a:t>
                      </a:r>
                    </a:p>
                  </a:txBody>
                  <a:tcPr marT="91425" marB="91425" marR="91425" marL="91425"/>
                </a:tc>
              </a:tr>
              <a:tr h="710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Robust CSS framework used to style tables and dynamically display content.</a:t>
                      </a:r>
                    </a:p>
                  </a:txBody>
                  <a:tcPr marT="91425" marB="91425" marR="91425" marL="91425"/>
                </a:tc>
              </a:tr>
              <a:tr h="710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API used to display articles and images most commonly viewed when researching areas to travel.</a:t>
                      </a:r>
                    </a:p>
                  </a:txBody>
                  <a:tcPr marT="91425" marB="91425" marR="91425" marL="91425"/>
                </a:tc>
              </a:tr>
              <a:tr h="710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Served as our database to store user info and comments to crowdsource experience regarding travel.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Balsamiq Mockup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525" y="745550"/>
            <a:ext cx="5294049" cy="41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Rafael.js &amp; Mapael.js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94325" y="881425"/>
            <a:ext cx="2962800" cy="3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 sz="1200">
                <a:solidFill>
                  <a:srgbClr val="333333"/>
                </a:solidFill>
              </a:rPr>
              <a:t>Raphael is a JavaScript library that simplifies working with vector graphics on the web.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-"/>
            </a:pPr>
            <a:r>
              <a:rPr lang="en" sz="1200">
                <a:solidFill>
                  <a:srgbClr val="333333"/>
                </a:solidFill>
              </a:rPr>
              <a:t>Mapael is a jquery plugin based on raphael.js that allows you to display interactive vector maps in your project.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-"/>
            </a:pPr>
            <a:r>
              <a:rPr lang="en" sz="1200">
                <a:solidFill>
                  <a:srgbClr val="333333"/>
                </a:solidFill>
              </a:rPr>
              <a:t>We use an onclick event to capture the ‘data- id’ associated with the SVG dynamically generated through the rafael.js library and mapael.js plugin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EEEEE"/>
              </a:highlight>
            </a:endParaRP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174" y="817550"/>
            <a:ext cx="5307673" cy="41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